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0" r:id="rId4"/>
    <p:sldId id="271" r:id="rId5"/>
    <p:sldId id="269" r:id="rId6"/>
    <p:sldId id="259" r:id="rId7"/>
    <p:sldId id="272" r:id="rId8"/>
    <p:sldId id="268" r:id="rId9"/>
    <p:sldId id="267" r:id="rId10"/>
    <p:sldId id="281" r:id="rId11"/>
    <p:sldId id="280" r:id="rId12"/>
    <p:sldId id="279" r:id="rId13"/>
    <p:sldId id="266" r:id="rId14"/>
    <p:sldId id="265" r:id="rId15"/>
    <p:sldId id="264" r:id="rId16"/>
    <p:sldId id="263" r:id="rId17"/>
    <p:sldId id="262" r:id="rId18"/>
    <p:sldId id="261" r:id="rId19"/>
    <p:sldId id="260" r:id="rId20"/>
    <p:sldId id="278" r:id="rId21"/>
    <p:sldId id="276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66" d="100"/>
          <a:sy n="66" d="100"/>
        </p:scale>
        <p:origin x="-7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5062DD-B5F3-4CF8-93CE-5F6412B70D56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6E87C-79A4-4C87-AECC-9F908B4344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sdoms.ru/avt/b213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isdoms.ru/avt/b17.html" TargetMode="External"/><Relationship Id="rId5" Type="http://schemas.openxmlformats.org/officeDocument/2006/relationships/hyperlink" Target="http://www.wisdoms.ru/avt/b27.html" TargetMode="External"/><Relationship Id="rId4" Type="http://schemas.openxmlformats.org/officeDocument/2006/relationships/hyperlink" Target="http://www.wisdoms.ru/avt/b61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sdoms.ru/avt/b238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ovonevorobei.ru/aforizm/aforizm_334_1.s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enialnee.net/authors/John_Kennedy/" TargetMode="External"/><Relationship Id="rId4" Type="http://schemas.openxmlformats.org/officeDocument/2006/relationships/hyperlink" Target="http://www.aphorism.ru/author/a4919.s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2;&#1086;&#1083;&#1103;&#1085;\Desktop\&#1091;&#1088;&#1086;&#1082;%209%20&#1082;&#1083;&#1072;&#1089;&#1089;%20&#1089;&#1087;&#1087;\&#1052;&#1072;&#1088;&#1082;%20&#1041;&#1077;&#1088;&#1085;&#1077;&#1089;%20-%20&#1057;%20&#1095;&#1077;&#1075;&#1086;%20&#1085;&#1072;&#1095;&#1080;&#1085;&#1072;&#1077;&#1090;&#1089;&#1103;%20&#1056;&#1086;&#1076;&#1080;&#1085;&#1072;%20%20(audiopoisk.com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2;&#1086;&#1083;&#1103;&#1085;\Desktop\&#1091;&#1088;&#1086;&#1082;%209%20&#1082;&#1083;&#1072;&#1089;&#1089;%20&#1089;&#1087;&#1087;\&#1089;&#1090;&#1072;&#1074;&#1088;&#1086;&#1087;&#1086;&#1083;&#1100;&#1077;.wma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1%80%D0%B5%D1%87%D0%B5%D1%81%D0%BA%D0%B8%D0%B9_%D1%8F%D0%B7%D1%8B%D0%B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F%D0%B7%D1%8B%D0%BA" TargetMode="External"/><Relationship Id="rId5" Type="http://schemas.openxmlformats.org/officeDocument/2006/relationships/hyperlink" Target="http://ru.wikipedia.org/wiki/%D0%9D%D0%B0%D1%80%D0%BE%D0%B4" TargetMode="External"/><Relationship Id="rId4" Type="http://schemas.openxmlformats.org/officeDocument/2006/relationships/hyperlink" Target="http://ru.wikipedia.org/wiki/%D0%9E%D1%82%D0%B5%D1%87%D0%B5%D1%81%D1%82%D0%B2%D0%B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1071546"/>
            <a:ext cx="80569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«Виды</a:t>
            </a:r>
          </a:p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 придаточных предложений»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643182"/>
            <a:ext cx="520873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err="1" smtClean="0">
                <a:solidFill>
                  <a:schemeClr val="bg1"/>
                </a:solidFill>
              </a:rPr>
              <a:t>Метапредметный</a:t>
            </a:r>
            <a:r>
              <a:rPr lang="ru-RU" sz="4000" dirty="0" smtClean="0">
                <a:solidFill>
                  <a:schemeClr val="bg1"/>
                </a:solidFill>
              </a:rPr>
              <a:t> урок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 русского языка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в 9 классе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4572008"/>
            <a:ext cx="43687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Автор презентации: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учитель русского языка и литературы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МКОУ СОШ №3 </a:t>
            </a:r>
            <a:r>
              <a:rPr lang="ru-RU" sz="2000" b="1" dirty="0" err="1" smtClean="0">
                <a:solidFill>
                  <a:srgbClr val="FFFF00"/>
                </a:solidFill>
              </a:rPr>
              <a:t>с.Камбулат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dirty="0" err="1" smtClean="0">
                <a:solidFill>
                  <a:srgbClr val="FFFF00"/>
                </a:solidFill>
              </a:rPr>
              <a:t>Грибанова</a:t>
            </a:r>
            <a:r>
              <a:rPr lang="ru-RU" sz="2000" b="1" dirty="0" smtClean="0">
                <a:solidFill>
                  <a:srgbClr val="FFFF00"/>
                </a:solidFill>
              </a:rPr>
              <a:t> Ирина Эдуардовна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500042"/>
            <a:ext cx="4393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Ставропольский край Туркменский район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D:\А это всё моё!\Разное\Мои рисунки\2e05ee0dc8b0cac3ed622d214d65ad4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429132"/>
            <a:ext cx="2589189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357166"/>
            <a:ext cx="77867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C0000"/>
                </a:solidFill>
              </a:rPr>
              <a:t>ПРИДАТОЧНЫЕ </a:t>
            </a:r>
            <a:r>
              <a:rPr lang="ru-RU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ОПРЕДЕЛИТЕЛЬНЫЕ</a:t>
            </a:r>
            <a:r>
              <a:rPr lang="ru-RU" sz="2400" b="1" dirty="0" smtClean="0">
                <a:solidFill>
                  <a:srgbClr val="CC0000"/>
                </a:solidFill>
                <a:latin typeface="Bauhaus 93" pitchFamily="82" charset="0"/>
              </a:rPr>
              <a:t/>
            </a:r>
            <a:br>
              <a:rPr lang="ru-RU" sz="2400" b="1" dirty="0" smtClean="0">
                <a:solidFill>
                  <a:srgbClr val="CC0000"/>
                </a:solidFill>
                <a:latin typeface="Bauhaus 93" pitchFamily="82" charset="0"/>
              </a:rPr>
            </a:br>
            <a:r>
              <a:rPr lang="ru-RU" sz="2800" b="1" u="sng" dirty="0" smtClean="0">
                <a:solidFill>
                  <a:srgbClr val="FFFF00"/>
                </a:solidFill>
              </a:rPr>
              <a:t>ВОПРОС</a:t>
            </a:r>
            <a:r>
              <a:rPr lang="ru-RU" sz="2800" b="1" dirty="0" smtClean="0">
                <a:solidFill>
                  <a:srgbClr val="FFFF00"/>
                </a:solidFill>
              </a:rPr>
              <a:t>: КАКОЙ?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71472" y="1571612"/>
            <a:ext cx="7929618" cy="2214578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… СУЩ.</a:t>
            </a: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(…    ).</a:t>
            </a:r>
            <a:endParaRPr kumimoji="0" lang="ru-RU" sz="3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800" b="1" dirty="0" smtClean="0">
                <a:solidFill>
                  <a:srgbClr val="0000FF"/>
                </a:solidFill>
              </a:rPr>
              <a:t>Патриот – это тот человек, </a:t>
            </a:r>
            <a:r>
              <a:rPr lang="ru-RU" sz="3800" b="1" dirty="0" smtClean="0">
                <a:solidFill>
                  <a:srgbClr val="C00000"/>
                </a:solidFill>
              </a:rPr>
              <a:t>который любит людей независимо от их национальности, расовой принадлежности и прочих признаков, отличающих один народ от другого.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1357290" y="1857364"/>
            <a:ext cx="1643074" cy="428628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571472" y="4000504"/>
            <a:ext cx="8001000" cy="2343152"/>
          </a:xfrm>
          <a:prstGeom prst="rect">
            <a:avLst/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… СУЩ.  ,( …       ), …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 smtClean="0">
                <a:solidFill>
                  <a:srgbClr val="0000FF"/>
                </a:solidFill>
              </a:rPr>
              <a:t>Тот человек</a:t>
            </a:r>
            <a:r>
              <a:rPr lang="ru-RU" sz="3200" b="1" dirty="0" smtClean="0">
                <a:solidFill>
                  <a:srgbClr val="C00000"/>
                </a:solidFill>
              </a:rPr>
              <a:t>, который любит свое отечество, </a:t>
            </a:r>
            <a:r>
              <a:rPr lang="ru-RU" sz="3200" b="1" dirty="0" smtClean="0">
                <a:solidFill>
                  <a:srgbClr val="0000FF"/>
                </a:solidFill>
              </a:rPr>
              <a:t>предан своему народу, готов на жертвы и подвиги во имя интересов своей Родины. 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>
            <a:off x="1500166" y="4286256"/>
            <a:ext cx="1643074" cy="445768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428604"/>
            <a:ext cx="80010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CC0000"/>
                </a:solidFill>
              </a:rPr>
              <a:t>ПРИДАТОЧНЫЕ </a:t>
            </a:r>
            <a:r>
              <a:rPr lang="ru-RU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ИЗЪЯСНИТЕЛЬНЫЕ</a:t>
            </a:r>
            <a:r>
              <a:rPr lang="ru-RU" sz="2800" b="1" dirty="0" smtClean="0">
                <a:solidFill>
                  <a:srgbClr val="CC0000"/>
                </a:solidFill>
              </a:rPr>
              <a:t/>
            </a:r>
            <a:br>
              <a:rPr lang="ru-RU" sz="2800" b="1" dirty="0" smtClean="0">
                <a:solidFill>
                  <a:srgbClr val="CC0000"/>
                </a:solidFill>
              </a:rPr>
            </a:br>
            <a:endParaRPr lang="ru-RU" sz="2800" b="1" dirty="0" smtClean="0">
              <a:solidFill>
                <a:srgbClr val="CC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ВОПРОСЫ КОСВЕННЫХ ПАДЕЖЕЙ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71472" y="2143116"/>
            <a:ext cx="8001000" cy="4267200"/>
          </a:xfrm>
          <a:prstGeom prst="rect">
            <a:avLst/>
          </a:prstGeom>
          <a:solidFill>
            <a:srgbClr val="FFFF00"/>
          </a:solidFill>
          <a:ln w="57150">
            <a:solidFill>
              <a:srgbClr val="80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… ГЛ.</a:t>
            </a:r>
            <a:r>
              <a:rPr kumimoji="0" lang="en-US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(…    ).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00FF"/>
                </a:solidFill>
              </a:rPr>
              <a:t>Я нахожу</a:t>
            </a:r>
            <a:r>
              <a:rPr lang="ru-RU" sz="2800" b="1" dirty="0" smtClean="0">
                <a:solidFill>
                  <a:srgbClr val="C00000"/>
                </a:solidFill>
              </a:rPr>
              <a:t>, что человек может быть полезен своей стране только в том случае, если хорошо понимает ее.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1714480" y="2571744"/>
            <a:ext cx="1928826" cy="588644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500042"/>
            <a:ext cx="8015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CC0000"/>
                </a:solidFill>
              </a:rPr>
              <a:t>ПРИДАТОЧНЫЕ </a:t>
            </a:r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ОБСТОЯТЕЛЬСТВЕННЫЕ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1214422"/>
            <a:ext cx="6192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Вопросы обстоятельства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428868"/>
            <a:ext cx="8072494" cy="3960000"/>
          </a:xfrm>
          <a:prstGeom prst="rect">
            <a:avLst/>
          </a:prstGeom>
          <a:solidFill>
            <a:srgbClr val="FFFF00"/>
          </a:solidFill>
          <a:ln w="571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6600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6600" b="1" dirty="0" smtClean="0">
                <a:solidFill>
                  <a:srgbClr val="800000"/>
                </a:solidFill>
              </a:rPr>
              <a:t>[</a:t>
            </a:r>
            <a:r>
              <a:rPr lang="ru-RU" sz="6600" b="1" dirty="0" smtClean="0">
                <a:solidFill>
                  <a:srgbClr val="800000"/>
                </a:solidFill>
              </a:rPr>
              <a:t>    </a:t>
            </a:r>
            <a:r>
              <a:rPr lang="en-US" sz="6600" b="1" dirty="0" smtClean="0">
                <a:solidFill>
                  <a:srgbClr val="800000"/>
                </a:solidFill>
              </a:rPr>
              <a:t>]</a:t>
            </a:r>
            <a:r>
              <a:rPr lang="ru-RU" sz="6600" b="1" dirty="0" smtClean="0">
                <a:solidFill>
                  <a:srgbClr val="800000"/>
                </a:solidFill>
              </a:rPr>
              <a:t>, (…).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Отечеством мы зовём Россию потому,</a:t>
            </a:r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что в ней испокон веку жили отцы и деды наши.</a:t>
            </a:r>
            <a:r>
              <a:rPr lang="ru-RU" sz="2800" dirty="0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00FF"/>
                </a:solidFill>
              </a:rPr>
              <a:t>У всех нас есть  общая Родина - страна, </a:t>
            </a:r>
            <a:r>
              <a:rPr lang="ru-RU" sz="2800" b="1" dirty="0" smtClean="0">
                <a:solidFill>
                  <a:srgbClr val="C00000"/>
                </a:solidFill>
              </a:rPr>
              <a:t>где живём мы все вместе.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b="1" dirty="0" smtClean="0">
              <a:solidFill>
                <a:srgbClr val="8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solidFill>
                <a:srgbClr val="8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solidFill>
                <a:srgbClr val="8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6600" b="1" dirty="0"/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1142976" y="2571744"/>
            <a:ext cx="2000264" cy="731520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14480" y="500042"/>
            <a:ext cx="53278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Соотнесите предложения</a:t>
            </a:r>
          </a:p>
          <a:p>
            <a:pPr lvl="0" algn="ctr"/>
            <a:r>
              <a:rPr lang="ru-RU" sz="3600" b="1" dirty="0" smtClean="0">
                <a:solidFill>
                  <a:schemeClr val="bg1"/>
                </a:solidFill>
              </a:rPr>
              <a:t> с типом придаточного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969" y="1595021"/>
            <a:ext cx="868103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== Любовь к Родине у каждого из нас начинается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с любви к родным местам, где ты родился и живешь… 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== Любят родину не за то, что она велика, а за то, что своя.        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                                                                                                 /</a:t>
            </a:r>
            <a:r>
              <a:rPr lang="ru-RU" sz="2400" b="1" dirty="0" smtClean="0">
                <a:solidFill>
                  <a:schemeClr val="bg1"/>
                </a:solidFill>
                <a:hlinkClick r:id="rId3"/>
              </a:rPr>
              <a:t>Сенека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== Нет ничего худшего, чем блуждать в чужих  краях.              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                                                                                                  /</a:t>
            </a:r>
            <a:r>
              <a:rPr lang="ru-RU" sz="2400" b="1" dirty="0" smtClean="0">
                <a:solidFill>
                  <a:schemeClr val="bg1"/>
                </a:solidFill>
                <a:hlinkClick r:id="rId4"/>
              </a:rPr>
              <a:t>Гомер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== Чем больше чувствуешь связь с родиной, тем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реальнее и охотнее представляешь ее себе как живой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организм. 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                                                                      /</a:t>
            </a:r>
            <a:r>
              <a:rPr lang="ru-RU" sz="2400" b="1" dirty="0" smtClean="0">
                <a:solidFill>
                  <a:schemeClr val="bg1"/>
                </a:solidFill>
                <a:hlinkClick r:id="rId5"/>
              </a:rPr>
              <a:t>Блок А. А.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== Тот, кто не любит свою страну, ничего любить не может.       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                                                           /</a:t>
            </a:r>
            <a:r>
              <a:rPr lang="ru-RU" sz="2400" b="1" dirty="0" smtClean="0">
                <a:solidFill>
                  <a:schemeClr val="bg1"/>
                </a:solidFill>
                <a:hlinkClick r:id="rId6"/>
              </a:rPr>
              <a:t>Байрон Д.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8596" y="571480"/>
            <a:ext cx="821533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== Найди, где твои корни, и не суетись насчет других миров.       /</a:t>
            </a:r>
            <a:r>
              <a:rPr lang="ru-RU" sz="2400" b="1" dirty="0" err="1" smtClean="0">
                <a:solidFill>
                  <a:schemeClr val="bg1"/>
                </a:solidFill>
                <a:hlinkClick r:id="rId3"/>
              </a:rPr>
              <a:t>Торо</a:t>
            </a:r>
            <a:r>
              <a:rPr lang="ru-RU" sz="2400" b="1" dirty="0" smtClean="0">
                <a:solidFill>
                  <a:schemeClr val="bg1"/>
                </a:solidFill>
                <a:hlinkClick r:id="rId3"/>
              </a:rPr>
              <a:t> Г.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== Принимать близко к сердцу радости и горести Отечества способен лишь тот, кто не может пройти равнодушно мимо радостей и горестей отдельного человека.                                            /</a:t>
            </a:r>
            <a:r>
              <a:rPr lang="ru-RU" sz="2400" b="1" dirty="0" smtClean="0">
                <a:solidFill>
                  <a:srgbClr val="0000FF"/>
                </a:solidFill>
              </a:rPr>
              <a:t>В.Сухомлинский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== Для всякого изгнанника родина — это язык, на котором он не перестает говорить.           /</a:t>
            </a:r>
            <a:r>
              <a:rPr lang="ru-RU" sz="2400" b="1" dirty="0" err="1" smtClean="0">
                <a:solidFill>
                  <a:srgbClr val="0000FF"/>
                </a:solidFill>
              </a:rPr>
              <a:t>Мирче</a:t>
            </a:r>
            <a:r>
              <a:rPr lang="ru-RU" sz="2400" b="1" dirty="0" smtClean="0">
                <a:solidFill>
                  <a:srgbClr val="0000FF"/>
                </a:solidFill>
              </a:rPr>
              <a:t> </a:t>
            </a:r>
            <a:r>
              <a:rPr lang="ru-RU" sz="2400" b="1" dirty="0" err="1" smtClean="0">
                <a:solidFill>
                  <a:srgbClr val="0000FF"/>
                </a:solidFill>
              </a:rPr>
              <a:t>Элиаде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endParaRPr lang="ru-RU" sz="24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== Лучшее средство привить детям любовь к отечеству состоит в том, чтобы эта любовь была у отцов.      /</a:t>
            </a:r>
            <a:r>
              <a:rPr lang="ru-RU" sz="2400" b="1" dirty="0" smtClean="0">
                <a:solidFill>
                  <a:srgbClr val="0000FF"/>
                </a:solidFill>
              </a:rPr>
              <a:t>Монтескье</a:t>
            </a:r>
            <a:r>
              <a:rPr lang="ru-RU" sz="2400" b="1" dirty="0" smtClean="0">
                <a:solidFill>
                  <a:schemeClr val="bg1"/>
                </a:solidFill>
              </a:rPr>
              <a:t>/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285728"/>
            <a:ext cx="828680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== Пока свободою горим, пока сердца для чести живы, мой друг, отчизне посвятим души прекрасные порывы!                                              /</a:t>
            </a:r>
            <a:r>
              <a:rPr lang="ru-RU" sz="3200" b="1" dirty="0" smtClean="0">
                <a:solidFill>
                  <a:schemeClr val="bg1"/>
                </a:solidFill>
                <a:hlinkClick r:id="rId3"/>
              </a:rPr>
              <a:t>А. Пушкин</a:t>
            </a:r>
            <a:r>
              <a:rPr lang="ru-RU" sz="3200" b="1" dirty="0" smtClean="0">
                <a:solidFill>
                  <a:schemeClr val="bg1"/>
                </a:solidFill>
              </a:rPr>
              <a:t>/</a:t>
            </a:r>
          </a:p>
          <a:p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== В ком нет любви к стране родной, те сердцем нищие калеки.         /</a:t>
            </a:r>
            <a:r>
              <a:rPr lang="ru-RU" sz="3200" b="1" dirty="0" smtClean="0">
                <a:solidFill>
                  <a:schemeClr val="bg1"/>
                </a:solidFill>
                <a:hlinkClick r:id="rId4" tooltip="афоризмы Т.Г. Шевченко"/>
              </a:rPr>
              <a:t>Т.Г. Шевченко</a:t>
            </a:r>
            <a:r>
              <a:rPr lang="ru-RU" sz="3200" b="1" dirty="0" smtClean="0">
                <a:solidFill>
                  <a:schemeClr val="bg1"/>
                </a:solidFill>
              </a:rPr>
              <a:t> /</a:t>
            </a:r>
          </a:p>
          <a:p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== Не спрашивай, что твоя родина может сделать для тебя, — спроси, что ты можешь сделать для своей родины.                                          /</a:t>
            </a:r>
            <a:r>
              <a:rPr lang="ru-RU" sz="3200" b="1" dirty="0" smtClean="0">
                <a:solidFill>
                  <a:schemeClr val="bg1"/>
                </a:solidFill>
                <a:hlinkClick r:id="rId5"/>
              </a:rPr>
              <a:t>Джон Кеннеди</a:t>
            </a:r>
            <a:r>
              <a:rPr lang="ru-RU" sz="3200" b="1" dirty="0" smtClean="0">
                <a:solidFill>
                  <a:schemeClr val="bg1"/>
                </a:solidFill>
              </a:rPr>
              <a:t>/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00042"/>
            <a:ext cx="77455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schemeClr val="bg1"/>
                </a:solidFill>
              </a:rPr>
              <a:t>Составление схемы предложения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4639" y="1285860"/>
            <a:ext cx="8097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Процветает пусть Россия вновь,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Соблюдая граждан всех права,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Чтобы радость наполняла дух,</a:t>
            </a:r>
            <a:br>
              <a:rPr lang="ru-RU" sz="3600" b="1" i="1" dirty="0" smtClean="0">
                <a:solidFill>
                  <a:srgbClr val="FFFF00"/>
                </a:solidFill>
              </a:rPr>
            </a:br>
            <a:r>
              <a:rPr lang="ru-RU" sz="3600" b="1" i="1" dirty="0" smtClean="0">
                <a:solidFill>
                  <a:srgbClr val="FFFF00"/>
                </a:solidFill>
              </a:rPr>
              <a:t>Чтобы жизнь у нас прекрасною была!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7169" name="Picture 1" descr="C:\Users\колян\Desktop\м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14752"/>
            <a:ext cx="3786214" cy="2825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колян\Desktop\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714752"/>
            <a:ext cx="397265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500042"/>
            <a:ext cx="65165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Цифровой диктант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1500174"/>
            <a:ext cx="53106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Ответы: 1, 4, 7, 9, 14, 16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Users\колян\Desktop\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143380"/>
            <a:ext cx="373382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колян\Desktop\ю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285992"/>
            <a:ext cx="42862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28604"/>
            <a:ext cx="862460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bg1"/>
                </a:solidFill>
              </a:rPr>
              <a:t>Решение задания В7 вариантов ГИА-2013</a:t>
            </a:r>
            <a:endParaRPr lang="ru-RU" sz="3600" dirty="0" smtClean="0">
              <a:solidFill>
                <a:schemeClr val="bg1"/>
              </a:solidFill>
            </a:endParaRPr>
          </a:p>
          <a:p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2714620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000108"/>
            <a:ext cx="72866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В7.</a:t>
            </a:r>
            <a:r>
              <a:rPr lang="ru-RU" sz="2400" i="1" dirty="0" smtClean="0">
                <a:solidFill>
                  <a:schemeClr val="bg1"/>
                </a:solidFill>
              </a:rPr>
              <a:t> В приведённых ниже предложениях из прочитанного текста пронумерованы все запятые. Выпишите цифру(-</a:t>
            </a:r>
            <a:r>
              <a:rPr lang="ru-RU" sz="2400" i="1" dirty="0" err="1" smtClean="0">
                <a:solidFill>
                  <a:schemeClr val="bg1"/>
                </a:solidFill>
              </a:rPr>
              <a:t>ы</a:t>
            </a:r>
            <a:r>
              <a:rPr lang="ru-RU" sz="2400" i="1" dirty="0" smtClean="0">
                <a:solidFill>
                  <a:schemeClr val="bg1"/>
                </a:solidFill>
              </a:rPr>
              <a:t>), обозначающую(-</a:t>
            </a:r>
            <a:r>
              <a:rPr lang="ru-RU" sz="2400" i="1" dirty="0" err="1" smtClean="0">
                <a:solidFill>
                  <a:schemeClr val="bg1"/>
                </a:solidFill>
              </a:rPr>
              <a:t>ие</a:t>
            </a:r>
            <a:r>
              <a:rPr lang="ru-RU" sz="2400" i="1" dirty="0" smtClean="0">
                <a:solidFill>
                  <a:schemeClr val="bg1"/>
                </a:solidFill>
              </a:rPr>
              <a:t>)  запятую(-</a:t>
            </a:r>
            <a:r>
              <a:rPr lang="ru-RU" sz="2400" i="1" dirty="0" err="1" smtClean="0">
                <a:solidFill>
                  <a:schemeClr val="bg1"/>
                </a:solidFill>
              </a:rPr>
              <a:t>ые</a:t>
            </a:r>
            <a:r>
              <a:rPr lang="ru-RU" sz="2400" i="1" dirty="0" smtClean="0">
                <a:solidFill>
                  <a:schemeClr val="bg1"/>
                </a:solidFill>
              </a:rPr>
              <a:t>) между частями сложноподчинённого предложения.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Добрая,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(1)</a:t>
            </a:r>
            <a:r>
              <a:rPr lang="ru-RU" sz="2400" b="1" dirty="0" smtClean="0">
                <a:solidFill>
                  <a:schemeClr val="bg1"/>
                </a:solidFill>
              </a:rPr>
              <a:t> ласковая Земля неожиданно становится жестокой и безжалостной в отношении людей,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(2)</a:t>
            </a:r>
            <a:r>
              <a:rPr lang="ru-RU" sz="2400" b="1" dirty="0" smtClean="0">
                <a:solidFill>
                  <a:schemeClr val="bg1"/>
                </a:solidFill>
              </a:rPr>
              <a:t> ее населяющих. Что заставляет ее,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(3)</a:t>
            </a:r>
            <a:r>
              <a:rPr lang="ru-RU" sz="2400" b="1" dirty="0" smtClean="0">
                <a:solidFill>
                  <a:schemeClr val="bg1"/>
                </a:solidFill>
              </a:rPr>
              <a:t> прекрасную нашу планету,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(4)</a:t>
            </a:r>
            <a:r>
              <a:rPr lang="ru-RU" sz="2400" b="1" dirty="0" smtClean="0">
                <a:solidFill>
                  <a:schemeClr val="bg1"/>
                </a:solidFill>
              </a:rPr>
              <a:t> становиться такой злой и беспощадной? Об этом давно задумывались люди, замечая,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(5)</a:t>
            </a:r>
            <a:r>
              <a:rPr lang="ru-RU" sz="2400" b="1" dirty="0" smtClean="0">
                <a:solidFill>
                  <a:schemeClr val="bg1"/>
                </a:solidFill>
              </a:rPr>
              <a:t> что неистовство природных сил совпадает с крупными социальными катастрофами,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(6)</a:t>
            </a:r>
            <a:r>
              <a:rPr lang="ru-RU" sz="2400" b="1" dirty="0" smtClean="0">
                <a:solidFill>
                  <a:schemeClr val="bg1"/>
                </a:solidFill>
              </a:rPr>
              <a:t> возникающими в человеческом обществе: войнами,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(7)</a:t>
            </a:r>
            <a:r>
              <a:rPr lang="ru-RU" sz="2400" b="1" dirty="0" smtClean="0">
                <a:solidFill>
                  <a:schemeClr val="bg1"/>
                </a:solidFill>
              </a:rPr>
              <a:t> революциями,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(8)</a:t>
            </a:r>
            <a:r>
              <a:rPr lang="ru-RU" sz="2400" b="1" dirty="0" smtClean="0">
                <a:solidFill>
                  <a:schemeClr val="bg1"/>
                </a:solidFill>
              </a:rPr>
              <a:t> религиозными распрями,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(9)</a:t>
            </a:r>
            <a:r>
              <a:rPr lang="ru-RU" sz="2400" b="1" dirty="0" smtClean="0">
                <a:solidFill>
                  <a:schemeClr val="bg1"/>
                </a:solidFill>
              </a:rPr>
              <a:t> душевными потрясениями.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7429520" y="1643050"/>
            <a:ext cx="1357322" cy="1500198"/>
          </a:xfrm>
          <a:prstGeom prst="irregularSeal1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5</a:t>
            </a:r>
            <a:endParaRPr lang="ru-RU" sz="5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357166"/>
            <a:ext cx="85011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bg1"/>
                </a:solidFill>
              </a:rPr>
              <a:t>Решение задания В7 вариантов ГИА-2013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1214422"/>
            <a:ext cx="77867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В7.</a:t>
            </a:r>
            <a:r>
              <a:rPr lang="ru-RU" sz="2400" i="1" dirty="0" smtClean="0">
                <a:solidFill>
                  <a:schemeClr val="bg1"/>
                </a:solidFill>
              </a:rPr>
              <a:t> В приведённых ниже предложениях из прочитанного текста пронумерованы все запятые. Выпишите цифру  (-</a:t>
            </a:r>
            <a:r>
              <a:rPr lang="ru-RU" sz="2400" i="1" dirty="0" err="1" smtClean="0">
                <a:solidFill>
                  <a:schemeClr val="bg1"/>
                </a:solidFill>
              </a:rPr>
              <a:t>ы</a:t>
            </a:r>
            <a:r>
              <a:rPr lang="ru-RU" sz="2400" i="1" dirty="0" smtClean="0">
                <a:solidFill>
                  <a:schemeClr val="bg1"/>
                </a:solidFill>
              </a:rPr>
              <a:t>), обозначающую(-</a:t>
            </a:r>
            <a:r>
              <a:rPr lang="ru-RU" sz="2400" i="1" dirty="0" err="1" smtClean="0">
                <a:solidFill>
                  <a:schemeClr val="bg1"/>
                </a:solidFill>
              </a:rPr>
              <a:t>ие</a:t>
            </a:r>
            <a:r>
              <a:rPr lang="ru-RU" sz="2400" i="1" dirty="0" smtClean="0">
                <a:solidFill>
                  <a:schemeClr val="bg1"/>
                </a:solidFill>
              </a:rPr>
              <a:t>)  запятую(-</a:t>
            </a:r>
            <a:r>
              <a:rPr lang="ru-RU" sz="2400" i="1" dirty="0" err="1" smtClean="0">
                <a:solidFill>
                  <a:schemeClr val="bg1"/>
                </a:solidFill>
              </a:rPr>
              <a:t>ые</a:t>
            </a:r>
            <a:r>
              <a:rPr lang="ru-RU" sz="2400" i="1" dirty="0" smtClean="0">
                <a:solidFill>
                  <a:schemeClr val="bg1"/>
                </a:solidFill>
              </a:rPr>
              <a:t>) между частями сложноподчинённого предложения.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В древних культурах мы видим не просто «объект археологической науки», а свои корни,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(1)</a:t>
            </a:r>
            <a:r>
              <a:rPr lang="ru-RU" sz="2400" b="1" dirty="0" smtClean="0">
                <a:solidFill>
                  <a:schemeClr val="bg1"/>
                </a:solidFill>
              </a:rPr>
              <a:t> свои традиции, 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(2)</a:t>
            </a:r>
            <a:r>
              <a:rPr lang="ru-RU" sz="2400" b="1" dirty="0" smtClean="0">
                <a:solidFill>
                  <a:schemeClr val="bg1"/>
                </a:solidFill>
              </a:rPr>
              <a:t> пережившие века. Раскопки и  исследования на территории нашей страны показывают, 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(3)</a:t>
            </a:r>
            <a:r>
              <a:rPr lang="ru-RU" sz="2400" b="1" dirty="0" smtClean="0">
                <a:solidFill>
                  <a:schemeClr val="bg1"/>
                </a:solidFill>
              </a:rPr>
              <a:t> что во все времена на её огромной территории обитало множество разных народов с различными языками,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(4)</a:t>
            </a:r>
            <a:r>
              <a:rPr lang="ru-RU" sz="2400" b="1" dirty="0" smtClean="0">
                <a:solidFill>
                  <a:schemeClr val="bg1"/>
                </a:solidFill>
              </a:rPr>
              <a:t> религиями, 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(5)</a:t>
            </a:r>
            <a:r>
              <a:rPr lang="ru-RU" sz="2400" b="1" dirty="0" smtClean="0">
                <a:solidFill>
                  <a:schemeClr val="bg1"/>
                </a:solidFill>
              </a:rPr>
              <a:t> культурами,</a:t>
            </a:r>
            <a:r>
              <a:rPr lang="ru-RU" sz="2400" b="1" baseline="30000" dirty="0" smtClean="0">
                <a:solidFill>
                  <a:schemeClr val="bg1"/>
                </a:solidFill>
              </a:rPr>
              <a:t> (6)</a:t>
            </a:r>
            <a:r>
              <a:rPr lang="ru-RU" sz="2400" b="1" dirty="0" smtClean="0">
                <a:solidFill>
                  <a:schemeClr val="bg1"/>
                </a:solidFill>
              </a:rPr>
              <a:t> антропологическим обликом.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7429520" y="2714620"/>
            <a:ext cx="1143008" cy="1500198"/>
          </a:xfrm>
          <a:prstGeom prst="irregularSeal1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3</a:t>
            </a:r>
            <a:endParaRPr lang="ru-RU" sz="5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857232"/>
            <a:ext cx="73775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С чего начинается Родина?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D:\А это всё моё!\Разное\Мои рисунки\0_a4a45_d3175cc_-1-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500306"/>
            <a:ext cx="6350000" cy="3441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Марк Бернес - С чего начинается Родина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4291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85918" y="500042"/>
            <a:ext cx="58155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Продолжить предложения,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используя придаточные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6985" y="1928802"/>
            <a:ext cx="8133701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Родина – это страна, (какая?)…</a:t>
            </a:r>
          </a:p>
          <a:p>
            <a:endParaRPr lang="ru-RU" sz="3600" b="1" dirty="0" smtClean="0">
              <a:solidFill>
                <a:srgbClr val="FFFF00"/>
              </a:solidFill>
            </a:endParaRPr>
          </a:p>
          <a:p>
            <a:r>
              <a:rPr lang="ru-RU" sz="3600" b="1" dirty="0" smtClean="0">
                <a:solidFill>
                  <a:srgbClr val="FFFF00"/>
                </a:solidFill>
              </a:rPr>
              <a:t>Малая Родина – это место, (где?)…</a:t>
            </a:r>
          </a:p>
          <a:p>
            <a:endParaRPr lang="ru-RU" sz="3600" b="1" dirty="0" smtClean="0">
              <a:solidFill>
                <a:srgbClr val="FFFF00"/>
              </a:solidFill>
            </a:endParaRPr>
          </a:p>
          <a:p>
            <a:r>
              <a:rPr lang="ru-RU" sz="3600" b="1" dirty="0" smtClean="0">
                <a:solidFill>
                  <a:srgbClr val="FFFF00"/>
                </a:solidFill>
              </a:rPr>
              <a:t>Патриотом мы называем того, (кого?)…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9058" y="2500306"/>
            <a:ext cx="4530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 которой мы живём.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3643314"/>
            <a:ext cx="521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мы родились и выросли.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8992" y="4786322"/>
            <a:ext cx="50210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кто любит свою Родину.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29698" name="Picture 2" descr="D:\А это всё моё!\Разное\Мои рисунки\0_66fad_43aec74e_-1-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8465197" cy="62151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34" y="642918"/>
            <a:ext cx="7931851" cy="507831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спрашивай,</a:t>
            </a:r>
          </a:p>
          <a:p>
            <a:r>
              <a:rPr lang="ru-RU" sz="5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что твоя Родина может </a:t>
            </a:r>
          </a:p>
          <a:p>
            <a:r>
              <a:rPr lang="ru-RU" sz="5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сделать  для  тебя, </a:t>
            </a:r>
          </a:p>
          <a:p>
            <a:r>
              <a:rPr lang="ru-RU" sz="5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  спроси,</a:t>
            </a:r>
          </a:p>
          <a:p>
            <a:r>
              <a:rPr lang="ru-RU" sz="5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 что  ты можешь сделать</a:t>
            </a:r>
          </a:p>
          <a:p>
            <a:r>
              <a:rPr lang="ru-RU" sz="5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для своей Родины…</a:t>
            </a:r>
            <a:endParaRPr lang="ru-RU" sz="5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ставрополье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78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30722" name="Picture 2" descr="D:\А это всё моё!\Разное\Мои рисунки\3607190-30aad56c0dddc6e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3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13869" y="4214818"/>
            <a:ext cx="633013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2050" name="Picture 2" descr="C:\Users\колян\Desktop\i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65403" cy="6215106"/>
          </a:xfrm>
          <a:prstGeom prst="rect">
            <a:avLst/>
          </a:prstGeom>
          <a:noFill/>
        </p:spPr>
      </p:pic>
      <p:pic>
        <p:nvPicPr>
          <p:cNvPr id="2051" name="Picture 3" descr="C:\Users\колян\Desktop\и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642918"/>
            <a:ext cx="3789072" cy="2929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864674" y="4071942"/>
            <a:ext cx="6685163" cy="1908215"/>
          </a:xfrm>
          <a:prstGeom prst="rect">
            <a:avLst/>
          </a:prstGeom>
          <a:solidFill>
            <a:srgbClr val="002060"/>
          </a:solidFill>
          <a:ln w="762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Для граждан России особенно важны моральные устои.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Именно они составляют стержень патриотизма,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без этого России пришлось бы забыть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и о национальном суверенитете…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                                                                             В.В. Путин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1027" name="Picture 3" descr="C:\Users\колян\Desktop\о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8429684" cy="47863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357686" y="2571744"/>
            <a:ext cx="4180501" cy="2677656"/>
          </a:xfrm>
          <a:prstGeom prst="rect">
            <a:avLst/>
          </a:prstGeom>
          <a:solidFill>
            <a:schemeClr val="tx2">
              <a:lumMod val="50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Земля – родина человечества.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    А что для человека может быть дороже Родины!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Ведь Родина – это не только 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точка на географической карте…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14546" y="214290"/>
            <a:ext cx="40975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Из словаря: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1071546"/>
            <a:ext cx="80010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bg1"/>
                </a:solidFill>
              </a:rPr>
              <a:t>Патриоти́зм</a:t>
            </a:r>
            <a:r>
              <a:rPr lang="ru-RU" sz="2400" b="1" dirty="0" smtClean="0">
                <a:solidFill>
                  <a:schemeClr val="bg1"/>
                </a:solidFill>
              </a:rPr>
              <a:t> (</a:t>
            </a:r>
            <a:r>
              <a:rPr lang="ru-RU" sz="2400" b="1" u="sng" dirty="0" smtClean="0">
                <a:solidFill>
                  <a:schemeClr val="bg1"/>
                </a:solidFill>
                <a:hlinkClick r:id="rId3" tooltip="Греческий язык"/>
              </a:rPr>
              <a:t>греч.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el-GR" sz="2400" b="1" dirty="0" smtClean="0">
                <a:solidFill>
                  <a:schemeClr val="bg1"/>
                </a:solidFill>
              </a:rPr>
              <a:t>πατριώτης</a:t>
            </a:r>
            <a:r>
              <a:rPr lang="ru-RU" sz="2400" b="1" dirty="0" smtClean="0">
                <a:solidFill>
                  <a:schemeClr val="bg1"/>
                </a:solidFill>
              </a:rPr>
              <a:t> — соотечественник, </a:t>
            </a:r>
            <a:r>
              <a:rPr lang="el-GR" sz="2400" b="1" dirty="0" smtClean="0">
                <a:solidFill>
                  <a:schemeClr val="bg1"/>
                </a:solidFill>
              </a:rPr>
              <a:t>πατρίς</a:t>
            </a:r>
            <a:r>
              <a:rPr lang="ru-RU" sz="2400" b="1" dirty="0" smtClean="0">
                <a:solidFill>
                  <a:schemeClr val="bg1"/>
                </a:solidFill>
              </a:rPr>
              <a:t> — </a:t>
            </a:r>
            <a:r>
              <a:rPr lang="ru-RU" sz="2400" b="1" u="sng" dirty="0" smtClean="0">
                <a:solidFill>
                  <a:schemeClr val="bg1"/>
                </a:solidFill>
                <a:hlinkClick r:id="rId4" tooltip="Отечество"/>
              </a:rPr>
              <a:t>отечество</a:t>
            </a:r>
            <a:r>
              <a:rPr lang="ru-RU" sz="2400" b="1" dirty="0" smtClean="0">
                <a:solidFill>
                  <a:schemeClr val="bg1"/>
                </a:solidFill>
              </a:rPr>
              <a:t>) — нравственный  и политический принцип, социальное чувство, содержанием которого является любовь к Отечеству и готовность подчинить его интересам свои частные интересы.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Патриотизм предполагает гордость достижениями и культурой своей Родины, желание сохранять её характер и культурные особенности и идентификация себя  с другими членами народа, стремление защищать интересы Родины и своего </a:t>
            </a:r>
            <a:r>
              <a:rPr lang="ru-RU" sz="2400" b="1" u="sng" dirty="0" smtClean="0">
                <a:solidFill>
                  <a:schemeClr val="bg1"/>
                </a:solidFill>
                <a:hlinkClick r:id="rId5" tooltip="Народ"/>
              </a:rPr>
              <a:t>народа</a:t>
            </a:r>
            <a:r>
              <a:rPr lang="ru-RU" sz="2400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Исторический источник патриотизма — веками и тысячелетиями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закреплённое существование обособленных государств,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формирующее привязанность к родной земле, </a:t>
            </a:r>
            <a:r>
              <a:rPr lang="ru-RU" sz="2400" b="1" u="sng" dirty="0" smtClean="0">
                <a:solidFill>
                  <a:schemeClr val="bg1"/>
                </a:solidFill>
                <a:hlinkClick r:id="rId6" tooltip="Язык"/>
              </a:rPr>
              <a:t>языку</a:t>
            </a:r>
            <a:r>
              <a:rPr lang="ru-RU" sz="2400" b="1" dirty="0" smtClean="0">
                <a:solidFill>
                  <a:schemeClr val="bg1"/>
                </a:solidFill>
              </a:rPr>
              <a:t>, традициям.</a:t>
            </a:r>
          </a:p>
          <a:p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53526" cy="68675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0" y="1428736"/>
            <a:ext cx="798790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== </a:t>
            </a:r>
            <a:r>
              <a:rPr lang="ru-RU" sz="2400" b="1" u="sng" dirty="0" err="1" smtClean="0">
                <a:solidFill>
                  <a:schemeClr val="bg1"/>
                </a:solidFill>
              </a:rPr>
              <a:t>метапредметная</a:t>
            </a:r>
            <a:r>
              <a:rPr lang="ru-RU" sz="2400" b="1" u="sng" dirty="0" smtClean="0">
                <a:solidFill>
                  <a:schemeClr val="bg1"/>
                </a:solidFill>
              </a:rPr>
              <a:t>:</a:t>
            </a:r>
            <a:r>
              <a:rPr lang="ru-RU" sz="2400" b="1" dirty="0" smtClean="0">
                <a:solidFill>
                  <a:schemeClr val="bg1"/>
                </a:solidFill>
              </a:rPr>
              <a:t> формирование понимания и владения социальными понятиями: «патриотизм», «патриот», «родина».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1) знакомство с видами придаточных предложений; отработка навыков использования в речи и на письме конструкций сложноподчиненных предложений;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2) воспитание у учащихся чувств патриотизма;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3) развитие у учащихся внимания к слову как выразительному средству языка.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00364" y="500042"/>
            <a:ext cx="34154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Цели урока: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1027" name="Picture 3" descr="C:\Users\колян\Desktop\о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8429684" cy="47863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357686" y="2571744"/>
            <a:ext cx="4180501" cy="2677656"/>
          </a:xfrm>
          <a:prstGeom prst="rect">
            <a:avLst/>
          </a:prstGeom>
          <a:solidFill>
            <a:schemeClr val="tx2">
              <a:lumMod val="50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Земля – родина человечества.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    А что для человека может быть дороже Родины!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Ведь Родина – это не только 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точка на географической карте…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571480"/>
            <a:ext cx="6840591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schemeClr val="bg1"/>
                </a:solidFill>
              </a:rPr>
              <a:t>Синтаксическая пятиминутка.</a:t>
            </a:r>
            <a:endParaRPr lang="ru-RU" sz="4000" dirty="0" smtClean="0">
              <a:solidFill>
                <a:schemeClr val="bg1"/>
              </a:solidFill>
            </a:endParaRPr>
          </a:p>
          <a:p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500174"/>
            <a:ext cx="6371552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</a:rPr>
              <a:t>Бывает у русского в жизни</a:t>
            </a:r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i="1" dirty="0" smtClean="0">
                <a:solidFill>
                  <a:srgbClr val="FFFF00"/>
                </a:solidFill>
              </a:rPr>
              <a:t>Такая минута, когда</a:t>
            </a:r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i="1" dirty="0" smtClean="0">
                <a:solidFill>
                  <a:srgbClr val="FFFF00"/>
                </a:solidFill>
              </a:rPr>
              <a:t>Раздумье его об отчизне</a:t>
            </a:r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i="1" dirty="0" smtClean="0">
                <a:solidFill>
                  <a:srgbClr val="FFFF00"/>
                </a:solidFill>
              </a:rPr>
              <a:t>Сияет в душе, как звезда. </a:t>
            </a:r>
          </a:p>
          <a:p>
            <a:pPr algn="r"/>
            <a:r>
              <a:rPr lang="ru-RU" sz="4000" b="1" i="1" dirty="0" smtClean="0">
                <a:solidFill>
                  <a:srgbClr val="FFFF00"/>
                </a:solidFill>
              </a:rPr>
              <a:t>Ю.Кузнецов</a:t>
            </a:r>
            <a:endParaRPr lang="ru-RU" sz="4000" b="1" dirty="0" smtClean="0">
              <a:solidFill>
                <a:srgbClr val="FFFF00"/>
              </a:solidFill>
            </a:endParaRPr>
          </a:p>
          <a:p>
            <a:r>
              <a:rPr lang="ru-RU" sz="4000" i="1" dirty="0" smtClean="0"/>
              <a:t> </a:t>
            </a:r>
            <a:endParaRPr lang="ru-RU" sz="4000" dirty="0" smtClean="0"/>
          </a:p>
          <a:p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2291" name="Picture 3" descr="D:\А это всё моё!\Разное\Мои рисунки\0_6c225_f9172926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357694"/>
            <a:ext cx="3281943" cy="2192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500042"/>
            <a:ext cx="78976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C0000"/>
                </a:solidFill>
              </a:rPr>
              <a:t>Виды придаточных предложений: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1285860"/>
            <a:ext cx="5005153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chemeClr val="bg1"/>
                </a:solidFill>
              </a:rPr>
              <a:t>Определительные</a:t>
            </a:r>
          </a:p>
          <a:p>
            <a:pPr>
              <a:buFont typeface="Arial" pitchFamily="34" charset="0"/>
              <a:buChar char="•"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chemeClr val="bg1"/>
                </a:solidFill>
              </a:rPr>
              <a:t>Изъяснительные</a:t>
            </a:r>
          </a:p>
          <a:p>
            <a:pPr>
              <a:buFont typeface="Arial" pitchFamily="34" charset="0"/>
              <a:buChar char="•"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chemeClr val="bg1"/>
                </a:solidFill>
              </a:rPr>
              <a:t>Обстоятельственные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9" name="Picture 6" descr="j02991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1472" y="2714620"/>
            <a:ext cx="2643206" cy="356818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659</Words>
  <Application>Microsoft Office PowerPoint</Application>
  <PresentationFormat>Экран (4:3)</PresentationFormat>
  <Paragraphs>128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колян</cp:lastModifiedBy>
  <cp:revision>30</cp:revision>
  <dcterms:modified xsi:type="dcterms:W3CDTF">2012-12-16T17:03:42Z</dcterms:modified>
</cp:coreProperties>
</file>