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6" r:id="rId4"/>
    <p:sldId id="267" r:id="rId5"/>
    <p:sldId id="262" r:id="rId6"/>
    <p:sldId id="263" r:id="rId7"/>
    <p:sldId id="264" r:id="rId8"/>
    <p:sldId id="257" r:id="rId9"/>
    <p:sldId id="258" r:id="rId10"/>
    <p:sldId id="259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7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2683CF2-3CD9-46EE-BE0C-0A2E48E5080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6876E77-8F80-4C76-9A6F-04583E40F4D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3CF2-3CD9-46EE-BE0C-0A2E48E5080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76E77-8F80-4C76-9A6F-04583E40F4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3CF2-3CD9-46EE-BE0C-0A2E48E5080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76E77-8F80-4C76-9A6F-04583E40F4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2683CF2-3CD9-46EE-BE0C-0A2E48E5080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876E77-8F80-4C76-9A6F-04583E40F4D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2683CF2-3CD9-46EE-BE0C-0A2E48E5080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6876E77-8F80-4C76-9A6F-04583E40F4D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3CF2-3CD9-46EE-BE0C-0A2E48E5080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76E77-8F80-4C76-9A6F-04583E40F4D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3CF2-3CD9-46EE-BE0C-0A2E48E5080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76E77-8F80-4C76-9A6F-04583E40F4D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683CF2-3CD9-46EE-BE0C-0A2E48E5080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876E77-8F80-4C76-9A6F-04583E40F4D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3CF2-3CD9-46EE-BE0C-0A2E48E5080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76E77-8F80-4C76-9A6F-04583E40F4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2683CF2-3CD9-46EE-BE0C-0A2E48E5080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876E77-8F80-4C76-9A6F-04583E40F4DA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683CF2-3CD9-46EE-BE0C-0A2E48E5080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876E77-8F80-4C76-9A6F-04583E40F4DA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2683CF2-3CD9-46EE-BE0C-0A2E48E5080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6876E77-8F80-4C76-9A6F-04583E40F4D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rgbClr val="C00000"/>
                </a:solidFill>
              </a:rPr>
              <a:t>Типы сложных </a:t>
            </a:r>
            <a:r>
              <a:rPr lang="ru-RU" sz="3100" dirty="0" smtClean="0">
                <a:solidFill>
                  <a:srgbClr val="C00000"/>
                </a:solidFill>
              </a:rPr>
              <a:t>предложений</a:t>
            </a:r>
            <a:br>
              <a:rPr lang="ru-RU" sz="3100" dirty="0" smtClean="0">
                <a:solidFill>
                  <a:srgbClr val="C00000"/>
                </a:solidFill>
              </a:rPr>
            </a:b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smtClean="0">
                <a:solidFill>
                  <a:srgbClr val="C00000"/>
                </a:solidFill>
              </a:rPr>
              <a:t>и средства связи.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Автор презентации:</a:t>
            </a:r>
          </a:p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Грибанова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Ирина Эдуардовна, учитель русского языка и литературы МКОУ СОШ №3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с.Камбулат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Туркменского района Ставропольского края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467600" cy="63184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Тестовые задания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*** </a:t>
            </a:r>
            <a:r>
              <a:rPr lang="ru-RU" b="1" dirty="0" smtClean="0"/>
              <a:t>Определите вид сложного предложения</a:t>
            </a:r>
          </a:p>
          <a:p>
            <a:pPr>
              <a:buNone/>
            </a:pPr>
            <a:r>
              <a:rPr lang="ru-RU" b="1" dirty="0" smtClean="0"/>
              <a:t>Когда я называю по привычке</a:t>
            </a:r>
          </a:p>
          <a:p>
            <a:pPr>
              <a:buNone/>
            </a:pPr>
            <a:r>
              <a:rPr lang="ru-RU" b="1" dirty="0" smtClean="0"/>
              <a:t>Моих друзей заветных имена,</a:t>
            </a:r>
          </a:p>
          <a:p>
            <a:pPr>
              <a:buNone/>
            </a:pPr>
            <a:r>
              <a:rPr lang="ru-RU" b="1" dirty="0" smtClean="0"/>
              <a:t>Всегда на этой перекличке</a:t>
            </a:r>
          </a:p>
          <a:p>
            <a:pPr>
              <a:buNone/>
            </a:pPr>
            <a:r>
              <a:rPr lang="ru-RU" b="1" dirty="0" smtClean="0"/>
              <a:t>Мне отвечает только тишина.   ( А. Ахматова)</a:t>
            </a:r>
          </a:p>
          <a:p>
            <a:pPr>
              <a:buNone/>
            </a:pPr>
            <a:r>
              <a:rPr lang="ru-RU" b="1" dirty="0" smtClean="0"/>
              <a:t>а) ССП</a:t>
            </a:r>
          </a:p>
          <a:p>
            <a:pPr>
              <a:buNone/>
            </a:pPr>
            <a:r>
              <a:rPr lang="ru-RU" b="1" dirty="0" smtClean="0"/>
              <a:t>б) СПП</a:t>
            </a:r>
          </a:p>
          <a:p>
            <a:pPr>
              <a:buNone/>
            </a:pPr>
            <a:r>
              <a:rPr lang="ru-RU" b="1" dirty="0" smtClean="0"/>
              <a:t>в) БСП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77472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Тестовые задания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873752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*** </a:t>
            </a:r>
            <a:r>
              <a:rPr lang="ru-RU" b="1" dirty="0" smtClean="0"/>
              <a:t>Определите СПП с придаточным изъяснительным</a:t>
            </a:r>
          </a:p>
          <a:p>
            <a:pPr>
              <a:buNone/>
            </a:pPr>
            <a:r>
              <a:rPr lang="ru-RU" b="1" dirty="0" smtClean="0"/>
              <a:t>а) Куда ни обращаю взор, кругом синеет  мрачный бор</a:t>
            </a:r>
          </a:p>
          <a:p>
            <a:pPr>
              <a:buNone/>
            </a:pPr>
            <a:r>
              <a:rPr lang="ru-RU" b="1" dirty="0" smtClean="0"/>
              <a:t>б) Солнце ярко светило, а в лесу было прохладно </a:t>
            </a:r>
          </a:p>
          <a:p>
            <a:pPr>
              <a:buNone/>
            </a:pPr>
            <a:r>
              <a:rPr lang="ru-RU" b="1" dirty="0" smtClean="0"/>
              <a:t>в) Я знал, что отец меня обязательно выслушает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7467600" cy="56040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Цели урока: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85860"/>
            <a:ext cx="8286808" cy="4873752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Обучающие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: а) закрепить умение отличать простые и сложные предложения;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б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) формировать знания об основных типах сложных предложений и умение разграничивать сложные предложения разных типов; </a:t>
            </a: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Развивающие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: а) развивать устную и письменную речь уч-ся;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б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) совершенствовать орфографические и пунктуационные умения и навыки уч-ся; в) развивать словарный запас уч-ся. </a:t>
            </a: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Воспитывающие: а) воспитывать активную гражданскую позицию, любовь к русской литературе.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4"/>
          <p:cNvSpPr>
            <a:spLocks noChangeArrowheads="1" noChangeShapeType="1" noTextEdit="1"/>
          </p:cNvSpPr>
          <p:nvPr/>
        </p:nvSpPr>
        <p:spPr bwMode="auto">
          <a:xfrm>
            <a:off x="1258888" y="2924175"/>
            <a:ext cx="1885950" cy="433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Arial"/>
                <a:cs typeface="Arial"/>
              </a:rPr>
              <a:t>союзные</a:t>
            </a:r>
          </a:p>
        </p:txBody>
      </p:sp>
      <p:sp>
        <p:nvSpPr>
          <p:cNvPr id="8195" name="WordArt 5"/>
          <p:cNvSpPr>
            <a:spLocks noChangeArrowheads="1" noChangeShapeType="1" noTextEdit="1"/>
          </p:cNvSpPr>
          <p:nvPr/>
        </p:nvSpPr>
        <p:spPr bwMode="auto">
          <a:xfrm>
            <a:off x="5148263" y="2781300"/>
            <a:ext cx="26384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Arial"/>
                <a:cs typeface="Arial"/>
              </a:rPr>
              <a:t>бессоюзные</a:t>
            </a:r>
          </a:p>
        </p:txBody>
      </p:sp>
      <p:sp>
        <p:nvSpPr>
          <p:cNvPr id="8196" name="WordArt 6"/>
          <p:cNvSpPr>
            <a:spLocks noChangeArrowheads="1" noChangeShapeType="1" noTextEdit="1"/>
          </p:cNvSpPr>
          <p:nvPr/>
        </p:nvSpPr>
        <p:spPr bwMode="auto">
          <a:xfrm>
            <a:off x="0" y="4652963"/>
            <a:ext cx="4357686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Arial"/>
                <a:cs typeface="Arial"/>
              </a:rPr>
              <a:t>сложносочинённые</a:t>
            </a:r>
          </a:p>
        </p:txBody>
      </p:sp>
      <p:sp>
        <p:nvSpPr>
          <p:cNvPr id="8197" name="WordArt 7"/>
          <p:cNvSpPr>
            <a:spLocks noChangeArrowheads="1" noChangeShapeType="1" noTextEdit="1"/>
          </p:cNvSpPr>
          <p:nvPr/>
        </p:nvSpPr>
        <p:spPr bwMode="auto">
          <a:xfrm>
            <a:off x="4686300" y="4652963"/>
            <a:ext cx="44577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Arial"/>
                <a:cs typeface="Arial"/>
              </a:rPr>
              <a:t>сложноподчинённые</a:t>
            </a:r>
          </a:p>
        </p:txBody>
      </p:sp>
      <p:sp>
        <p:nvSpPr>
          <p:cNvPr id="8198" name="WordArt 8"/>
          <p:cNvSpPr>
            <a:spLocks noChangeArrowheads="1" noChangeShapeType="1" noTextEdit="1"/>
          </p:cNvSpPr>
          <p:nvPr/>
        </p:nvSpPr>
        <p:spPr bwMode="auto">
          <a:xfrm>
            <a:off x="1214414" y="642919"/>
            <a:ext cx="6929486" cy="86203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Arial"/>
                <a:cs typeface="Arial"/>
              </a:rPr>
              <a:t>Сложные предложения</a:t>
            </a:r>
          </a:p>
        </p:txBody>
      </p:sp>
      <p:sp>
        <p:nvSpPr>
          <p:cNvPr id="8199" name="Line 9"/>
          <p:cNvSpPr>
            <a:spLocks noChangeShapeType="1"/>
          </p:cNvSpPr>
          <p:nvPr/>
        </p:nvSpPr>
        <p:spPr bwMode="auto">
          <a:xfrm flipH="1">
            <a:off x="2411413" y="1628775"/>
            <a:ext cx="1152525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0" name="Line 10"/>
          <p:cNvSpPr>
            <a:spLocks noChangeShapeType="1"/>
          </p:cNvSpPr>
          <p:nvPr/>
        </p:nvSpPr>
        <p:spPr bwMode="auto">
          <a:xfrm>
            <a:off x="5364163" y="1557338"/>
            <a:ext cx="1152525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1" name="Line 11"/>
          <p:cNvSpPr>
            <a:spLocks noChangeShapeType="1"/>
          </p:cNvSpPr>
          <p:nvPr/>
        </p:nvSpPr>
        <p:spPr bwMode="auto">
          <a:xfrm flipH="1">
            <a:off x="827088" y="3429000"/>
            <a:ext cx="865187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2" name="Line 12"/>
          <p:cNvSpPr>
            <a:spLocks noChangeShapeType="1"/>
          </p:cNvSpPr>
          <p:nvPr/>
        </p:nvSpPr>
        <p:spPr bwMode="auto">
          <a:xfrm>
            <a:off x="2484438" y="3429000"/>
            <a:ext cx="4319587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3" name="WordArt 13"/>
          <p:cNvSpPr>
            <a:spLocks noChangeArrowheads="1" noChangeShapeType="1" noTextEdit="1"/>
          </p:cNvSpPr>
          <p:nvPr/>
        </p:nvSpPr>
        <p:spPr bwMode="auto">
          <a:xfrm>
            <a:off x="5940425" y="3429000"/>
            <a:ext cx="111601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Arial"/>
                <a:cs typeface="Arial"/>
              </a:rPr>
              <a:t>(БСП)</a:t>
            </a:r>
          </a:p>
        </p:txBody>
      </p:sp>
      <p:sp>
        <p:nvSpPr>
          <p:cNvPr id="8204" name="WordArt 14"/>
          <p:cNvSpPr>
            <a:spLocks noChangeArrowheads="1" noChangeShapeType="1" noTextEdit="1"/>
          </p:cNvSpPr>
          <p:nvPr/>
        </p:nvSpPr>
        <p:spPr bwMode="auto">
          <a:xfrm>
            <a:off x="1116013" y="5229225"/>
            <a:ext cx="13049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Arial"/>
                <a:cs typeface="Arial"/>
              </a:rPr>
              <a:t>(ССП)</a:t>
            </a:r>
          </a:p>
        </p:txBody>
      </p:sp>
      <p:sp>
        <p:nvSpPr>
          <p:cNvPr id="8205" name="WordArt 15"/>
          <p:cNvSpPr>
            <a:spLocks noChangeArrowheads="1" noChangeShapeType="1" noTextEdit="1"/>
          </p:cNvSpPr>
          <p:nvPr/>
        </p:nvSpPr>
        <p:spPr bwMode="auto">
          <a:xfrm>
            <a:off x="6443663" y="5300663"/>
            <a:ext cx="13049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Arial"/>
                <a:cs typeface="Arial"/>
              </a:rPr>
              <a:t>(СПП)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4"/>
          <p:cNvSpPr>
            <a:spLocks noChangeArrowheads="1" noChangeShapeType="1" noTextEdit="1"/>
          </p:cNvSpPr>
          <p:nvPr/>
        </p:nvSpPr>
        <p:spPr bwMode="auto">
          <a:xfrm>
            <a:off x="1214414" y="571481"/>
            <a:ext cx="6572295" cy="100490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Средства связи</a:t>
            </a:r>
          </a:p>
        </p:txBody>
      </p:sp>
      <p:sp>
        <p:nvSpPr>
          <p:cNvPr id="9219" name="AutoShape 5"/>
          <p:cNvSpPr>
            <a:spLocks noChangeArrowheads="1"/>
          </p:cNvSpPr>
          <p:nvPr/>
        </p:nvSpPr>
        <p:spPr bwMode="auto">
          <a:xfrm rot="10800000">
            <a:off x="2051050" y="1844675"/>
            <a:ext cx="4968875" cy="3816350"/>
          </a:xfrm>
          <a:custGeom>
            <a:avLst/>
            <a:gdLst>
              <a:gd name="T0" fmla="*/ 2484438 w 21600"/>
              <a:gd name="T1" fmla="*/ 0 h 21600"/>
              <a:gd name="T2" fmla="*/ 0 w 21600"/>
              <a:gd name="T3" fmla="*/ 2726040 h 21600"/>
              <a:gd name="T4" fmla="*/ 2484438 w 21600"/>
              <a:gd name="T5" fmla="*/ 3271107 h 21600"/>
              <a:gd name="T6" fmla="*/ 4968875 w 21600"/>
              <a:gd name="T7" fmla="*/ 272604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160 w 21600"/>
              <a:gd name="T13" fmla="*/ 12343 h 21600"/>
              <a:gd name="T14" fmla="*/ 19440 w 21600"/>
              <a:gd name="T15" fmla="*/ 185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ru-RU" dirty="0"/>
          </a:p>
          <a:p>
            <a:pPr algn="ctr"/>
            <a:r>
              <a:rPr lang="ru-RU" sz="2800" b="1" dirty="0"/>
              <a:t>ССП			СПП</a:t>
            </a:r>
          </a:p>
          <a:p>
            <a:pPr algn="ctr"/>
            <a:r>
              <a:rPr lang="ru-RU" sz="2800" b="1" dirty="0"/>
              <a:t>БСП</a:t>
            </a:r>
          </a:p>
        </p:txBody>
      </p:sp>
      <p:sp>
        <p:nvSpPr>
          <p:cNvPr id="9220" name="WordArt 6"/>
          <p:cNvSpPr>
            <a:spLocks noChangeArrowheads="1" noChangeShapeType="1" noTextEdit="1"/>
          </p:cNvSpPr>
          <p:nvPr/>
        </p:nvSpPr>
        <p:spPr bwMode="auto">
          <a:xfrm rot="17841367">
            <a:off x="-296276" y="2869652"/>
            <a:ext cx="3485486" cy="100995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сочинительные союзы</a:t>
            </a:r>
          </a:p>
          <a:p>
            <a:pPr algn="ctr"/>
            <a:r>
              <a:rPr lang="ru-RU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интонация</a:t>
            </a:r>
          </a:p>
        </p:txBody>
      </p:sp>
      <p:sp>
        <p:nvSpPr>
          <p:cNvPr id="9221" name="WordArt 7"/>
          <p:cNvSpPr>
            <a:spLocks noChangeArrowheads="1" noChangeShapeType="1" noTextEdit="1"/>
          </p:cNvSpPr>
          <p:nvPr/>
        </p:nvSpPr>
        <p:spPr bwMode="auto">
          <a:xfrm rot="3900795">
            <a:off x="6075808" y="3063300"/>
            <a:ext cx="3566314" cy="117345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подчинительные союзы</a:t>
            </a:r>
          </a:p>
          <a:p>
            <a:pPr algn="ctr"/>
            <a:r>
              <a:rPr lang="ru-RU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союзные слова</a:t>
            </a:r>
          </a:p>
          <a:p>
            <a:pPr algn="ctr"/>
            <a:r>
              <a:rPr lang="ru-RU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интонация</a:t>
            </a:r>
          </a:p>
        </p:txBody>
      </p:sp>
      <p:sp>
        <p:nvSpPr>
          <p:cNvPr id="9222" name="WordArt 8"/>
          <p:cNvSpPr>
            <a:spLocks noChangeArrowheads="1" noChangeShapeType="1" noTextEdit="1"/>
          </p:cNvSpPr>
          <p:nvPr/>
        </p:nvSpPr>
        <p:spPr bwMode="auto">
          <a:xfrm>
            <a:off x="3214678" y="5857892"/>
            <a:ext cx="2714644" cy="6429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636"/>
              </a:avLst>
            </a:prstTxWarp>
          </a:bodyPr>
          <a:lstStyle/>
          <a:p>
            <a:pPr algn="ctr"/>
            <a:r>
              <a:rPr lang="ru-RU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интонация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4676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b="1" dirty="0" smtClean="0">
                <a:solidFill>
                  <a:srgbClr val="C00000"/>
                </a:solidFill>
              </a:rPr>
              <a:t>Синтаксический разбор предложения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85786" y="1071546"/>
            <a:ext cx="7467600" cy="578645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Всю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ночь шуршало и шумело,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Шептало, в темень уходя,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Текло, срывалось. Шелестело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И что-то мне сказать хотело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Под шум дождя, под шум дождя. </a:t>
            </a:r>
            <a:r>
              <a:rPr lang="ru-RU" b="1" dirty="0" smtClean="0"/>
              <a:t>(</a:t>
            </a:r>
            <a:r>
              <a:rPr lang="ru-RU" b="1" i="1" dirty="0" smtClean="0"/>
              <a:t>В.Рождественский</a:t>
            </a:r>
            <a:r>
              <a:rPr lang="ru-RU" b="1" dirty="0" smtClean="0"/>
              <a:t>)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- Запишите предложение, выполните его  синтаксический разбор по следующей схеме:</a:t>
            </a:r>
          </a:p>
          <a:p>
            <a:pPr>
              <a:buNone/>
            </a:pPr>
            <a:r>
              <a:rPr lang="ru-RU" b="1" dirty="0" smtClean="0"/>
              <a:t>Грамматическая основа, способы выражения главных членов, вид простых предложений по наличию главных членов, признаки предложения (по цели высказывания, по эмоциональной окраске, по наличию/отсутствию второстепенных членов предложения, чем осложнено).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85794"/>
            <a:ext cx="7467600" cy="114300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 определите  </a:t>
            </a:r>
            <a:r>
              <a:rPr lang="ru-RU" sz="3600" dirty="0" smtClean="0">
                <a:solidFill>
                  <a:srgbClr val="C00000"/>
                </a:solidFill>
              </a:rPr>
              <a:t>вид и способ </a:t>
            </a:r>
            <a:r>
              <a:rPr lang="ru-RU" sz="3600" dirty="0" smtClean="0">
                <a:solidFill>
                  <a:srgbClr val="C00000"/>
                </a:solidFill>
              </a:rPr>
              <a:t>соединения в </a:t>
            </a:r>
            <a:r>
              <a:rPr lang="ru-RU" sz="3600" dirty="0" err="1" smtClean="0">
                <a:solidFill>
                  <a:srgbClr val="C00000"/>
                </a:solidFill>
              </a:rPr>
              <a:t>сп</a:t>
            </a:r>
            <a:r>
              <a:rPr lang="ru-RU" sz="3600" dirty="0" smtClean="0">
                <a:solidFill>
                  <a:srgbClr val="C00000"/>
                </a:solidFill>
              </a:rPr>
              <a:t>:</a:t>
            </a:r>
            <a:r>
              <a:rPr lang="ru-RU" sz="3600" dirty="0" smtClean="0">
                <a:solidFill>
                  <a:srgbClr val="C00000"/>
                </a:solidFill>
              </a:rPr>
              <a:t/>
            </a:r>
            <a:br>
              <a:rPr lang="ru-RU" sz="3600" dirty="0" smtClean="0">
                <a:solidFill>
                  <a:srgbClr val="C00000"/>
                </a:solidFill>
              </a:rPr>
            </a:b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В </a:t>
            </a:r>
            <a:r>
              <a:rPr lang="ru-RU" b="1" i="1" dirty="0" smtClean="0"/>
              <a:t>течение нескольких минут мы колебались, но потом решительно вошли в лодку, отпихнулись от берега, и лодка поплыла по </a:t>
            </a:r>
            <a:r>
              <a:rPr lang="ru-RU" b="1" i="1" dirty="0" smtClean="0"/>
              <a:t>течению.</a:t>
            </a:r>
            <a:endParaRPr lang="ru-RU" b="1" dirty="0" smtClean="0"/>
          </a:p>
          <a:p>
            <a:pPr>
              <a:buNone/>
            </a:pPr>
            <a:r>
              <a:rPr lang="ru-RU" b="1" i="1" dirty="0" smtClean="0"/>
              <a:t>Сначала </a:t>
            </a:r>
            <a:r>
              <a:rPr lang="ru-RU" b="1" i="1" dirty="0" smtClean="0"/>
              <a:t>было жутко ехать незнакомой рекой, но постепенно мы освоились и уже смело смотрели вперед. </a:t>
            </a:r>
            <a:endParaRPr lang="ru-RU" b="1" dirty="0" smtClean="0"/>
          </a:p>
          <a:p>
            <a:pPr>
              <a:buNone/>
            </a:pPr>
            <a:r>
              <a:rPr lang="ru-RU" b="1" i="1" dirty="0" smtClean="0"/>
              <a:t>Где-то </a:t>
            </a:r>
            <a:r>
              <a:rPr lang="ru-RU" b="1" i="1" dirty="0" smtClean="0"/>
              <a:t>защелкал соловей, за ним другой. </a:t>
            </a:r>
            <a:endParaRPr lang="ru-RU" b="1" i="1" dirty="0" smtClean="0"/>
          </a:p>
          <a:p>
            <a:pPr>
              <a:buNone/>
            </a:pPr>
            <a:r>
              <a:rPr lang="ru-RU" b="1" i="1" dirty="0" smtClean="0"/>
              <a:t>Вдруг </a:t>
            </a:r>
            <a:r>
              <a:rPr lang="ru-RU" b="1" i="1" dirty="0" smtClean="0"/>
              <a:t>она ,натолкнувшись на что-то, опрокинулась,  так что мы очутились по пояс в воде. </a:t>
            </a:r>
            <a:endParaRPr lang="ru-RU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7467600" cy="141763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определите типы сложных предложений, постройте их схемы.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800" b="1" dirty="0" smtClean="0"/>
              <a:t>Ум </a:t>
            </a:r>
            <a:r>
              <a:rPr lang="ru-RU" sz="2800" b="1" dirty="0" smtClean="0"/>
              <a:t>коль он только что ум самая </a:t>
            </a:r>
            <a:r>
              <a:rPr lang="ru-RU" sz="2800" b="1" dirty="0" err="1" smtClean="0"/>
              <a:t>бездел</a:t>
            </a:r>
            <a:r>
              <a:rPr lang="ru-RU" sz="2800" b="1" dirty="0" smtClean="0"/>
              <a:t>…</a:t>
            </a:r>
            <a:r>
              <a:rPr lang="ru-RU" sz="2800" b="1" dirty="0" err="1" smtClean="0"/>
              <a:t>ца</a:t>
            </a:r>
            <a:r>
              <a:rPr lang="ru-RU" sz="2800" b="1" dirty="0" smtClean="0"/>
              <a:t>. Прямую цену уму даёт    </a:t>
            </a:r>
            <a:r>
              <a:rPr lang="ru-RU" sz="2800" b="1" dirty="0" err="1" smtClean="0"/>
              <a:t>бл</a:t>
            </a:r>
            <a:r>
              <a:rPr lang="ru-RU" sz="2800" b="1" dirty="0" smtClean="0"/>
              <a:t>…</a:t>
            </a:r>
            <a:r>
              <a:rPr lang="ru-RU" sz="2800" b="1" dirty="0" err="1" smtClean="0"/>
              <a:t>гонравие</a:t>
            </a:r>
            <a:r>
              <a:rPr lang="ru-RU" sz="2800" b="1" dirty="0" smtClean="0"/>
              <a:t> а без него умный человек  </a:t>
            </a:r>
            <a:r>
              <a:rPr lang="ru-RU" sz="2800" b="1" dirty="0" err="1" smtClean="0"/>
              <a:t>чудов</a:t>
            </a:r>
            <a:r>
              <a:rPr lang="ru-RU" sz="2800" b="1" dirty="0" smtClean="0"/>
              <a:t>…</a:t>
            </a:r>
            <a:r>
              <a:rPr lang="ru-RU" sz="2800" b="1" dirty="0" err="1" smtClean="0"/>
              <a:t>ще</a:t>
            </a:r>
            <a:r>
              <a:rPr lang="ru-RU" sz="2800" b="1" dirty="0" smtClean="0"/>
              <a:t>. Оно (не)</a:t>
            </a:r>
            <a:r>
              <a:rPr lang="ru-RU" sz="2800" b="1" dirty="0" err="1" smtClean="0"/>
              <a:t>изм</a:t>
            </a:r>
            <a:r>
              <a:rPr lang="ru-RU" sz="2800" b="1" dirty="0" smtClean="0"/>
              <a:t>…</a:t>
            </a:r>
            <a:r>
              <a:rPr lang="ru-RU" sz="2800" b="1" dirty="0" err="1" smtClean="0"/>
              <a:t>римо</a:t>
            </a:r>
            <a:r>
              <a:rPr lang="ru-RU" sz="2800" b="1" dirty="0" smtClean="0"/>
              <a:t> выше всей беглости ума. Умного человека легко </a:t>
            </a:r>
            <a:r>
              <a:rPr lang="ru-RU" sz="2800" b="1" dirty="0" err="1" smtClean="0"/>
              <a:t>изв</a:t>
            </a:r>
            <a:r>
              <a:rPr lang="ru-RU" sz="2800" b="1" dirty="0" smtClean="0"/>
              <a:t>…нить можно если он какого(</a:t>
            </a:r>
            <a:r>
              <a:rPr lang="ru-RU" sz="2800" b="1" dirty="0" err="1" smtClean="0"/>
              <a:t>нибудь</a:t>
            </a:r>
            <a:r>
              <a:rPr lang="ru-RU" sz="2800" b="1" dirty="0" smtClean="0"/>
              <a:t>) качества ума и не имеет. Честному человеку (н…)как простить нельзя ежели (не)достаёт в нём какого(</a:t>
            </a:r>
            <a:r>
              <a:rPr lang="ru-RU" sz="2800" b="1" dirty="0" err="1" smtClean="0"/>
              <a:t>нибудь</a:t>
            </a:r>
            <a:r>
              <a:rPr lang="ru-RU" sz="2800" b="1" dirty="0" smtClean="0"/>
              <a:t>) качества сердца.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Тестовые задания</a:t>
            </a:r>
            <a:r>
              <a:rPr lang="ru-RU" sz="3600" dirty="0" smtClean="0">
                <a:solidFill>
                  <a:srgbClr val="C00000"/>
                </a:solidFill>
              </a:rPr>
              <a:t/>
            </a:r>
            <a:br>
              <a:rPr lang="ru-RU" sz="3600" dirty="0" smtClean="0">
                <a:solidFill>
                  <a:srgbClr val="C00000"/>
                </a:solidFill>
              </a:rPr>
            </a:b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*** Каким </a:t>
            </a:r>
            <a:r>
              <a:rPr lang="ru-RU" b="1" dirty="0" smtClean="0"/>
              <a:t>средством связи соединены между собой части сложного предложения?</a:t>
            </a:r>
          </a:p>
          <a:p>
            <a:pPr>
              <a:buNone/>
            </a:pPr>
            <a:r>
              <a:rPr lang="ru-RU" b="1" dirty="0" smtClean="0"/>
              <a:t>Звезды еще сверкали остро и холодно, но небо на востоке уже стало светлеть</a:t>
            </a:r>
          </a:p>
          <a:p>
            <a:pPr>
              <a:buNone/>
            </a:pPr>
            <a:r>
              <a:rPr lang="ru-RU" b="1" dirty="0" smtClean="0"/>
              <a:t>а) интонация</a:t>
            </a:r>
          </a:p>
          <a:p>
            <a:pPr>
              <a:buNone/>
            </a:pPr>
            <a:r>
              <a:rPr lang="ru-RU" b="1" dirty="0" smtClean="0"/>
              <a:t>б) сочинительный союз</a:t>
            </a:r>
          </a:p>
          <a:p>
            <a:pPr>
              <a:buNone/>
            </a:pPr>
            <a:r>
              <a:rPr lang="ru-RU" b="1" dirty="0" smtClean="0"/>
              <a:t>в) подчинительный союз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Тестовые задания</a:t>
            </a:r>
            <a:r>
              <a:rPr lang="ru-RU" sz="3600" dirty="0" smtClean="0">
                <a:solidFill>
                  <a:srgbClr val="C00000"/>
                </a:solidFill>
              </a:rPr>
              <a:t/>
            </a:r>
            <a:br>
              <a:rPr lang="ru-RU" sz="3600" dirty="0" smtClean="0">
                <a:solidFill>
                  <a:srgbClr val="C00000"/>
                </a:solidFill>
              </a:rPr>
            </a:b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214414" y="1214422"/>
            <a:ext cx="6357982" cy="30718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***- </a:t>
            </a:r>
            <a:r>
              <a:rPr lang="ru-RU" b="1" dirty="0" smtClean="0"/>
              <a:t>Полно спать: тебе две розы</a:t>
            </a:r>
          </a:p>
          <a:p>
            <a:pPr>
              <a:buNone/>
            </a:pPr>
            <a:r>
              <a:rPr lang="ru-RU" b="1" dirty="0" smtClean="0"/>
              <a:t>Я принес с рассветом дня.  ( А. Фет)</a:t>
            </a:r>
          </a:p>
          <a:p>
            <a:pPr>
              <a:buNone/>
            </a:pPr>
            <a:r>
              <a:rPr lang="ru-RU" b="1" dirty="0" smtClean="0"/>
              <a:t>а) ССП</a:t>
            </a:r>
          </a:p>
          <a:p>
            <a:pPr>
              <a:buNone/>
            </a:pPr>
            <a:r>
              <a:rPr lang="ru-RU" b="1" dirty="0" smtClean="0"/>
              <a:t>б) СПП</a:t>
            </a:r>
          </a:p>
          <a:p>
            <a:pPr>
              <a:buNone/>
            </a:pPr>
            <a:r>
              <a:rPr lang="ru-RU" b="1" dirty="0" smtClean="0"/>
              <a:t>в) БСП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80</TotalTime>
  <Words>457</Words>
  <Application>Microsoft Office PowerPoint</Application>
  <PresentationFormat>Экран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Типы сложных предложений  и средства связи. </vt:lpstr>
      <vt:lpstr>Цели урока: </vt:lpstr>
      <vt:lpstr>Слайд 3</vt:lpstr>
      <vt:lpstr>Слайд 4</vt:lpstr>
      <vt:lpstr>Синтаксический разбор предложения </vt:lpstr>
      <vt:lpstr> определите  вид и способ соединения в сп: </vt:lpstr>
      <vt:lpstr>определите типы сложных предложений, постройте их схемы. </vt:lpstr>
      <vt:lpstr>Тестовые задания </vt:lpstr>
      <vt:lpstr>Тестовые задания </vt:lpstr>
      <vt:lpstr>Тестовые задания</vt:lpstr>
      <vt:lpstr>Тестовые задания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Типы сложных предложений  и средства связи.</dc:title>
  <dc:creator>колян</dc:creator>
  <cp:lastModifiedBy>колян</cp:lastModifiedBy>
  <cp:revision>9</cp:revision>
  <dcterms:created xsi:type="dcterms:W3CDTF">2012-10-23T18:54:10Z</dcterms:created>
  <dcterms:modified xsi:type="dcterms:W3CDTF">2012-10-23T20:15:10Z</dcterms:modified>
</cp:coreProperties>
</file>