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3FE4-4D10-43DF-9CA5-173E891B34BB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B3F6-4393-41AB-9CFC-D237380F5D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3FE4-4D10-43DF-9CA5-173E891B34BB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B3F6-4393-41AB-9CFC-D237380F5D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3FE4-4D10-43DF-9CA5-173E891B34BB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B3F6-4393-41AB-9CFC-D237380F5D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3FE4-4D10-43DF-9CA5-173E891B34BB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B3F6-4393-41AB-9CFC-D237380F5D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3FE4-4D10-43DF-9CA5-173E891B34BB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B3F6-4393-41AB-9CFC-D237380F5D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3FE4-4D10-43DF-9CA5-173E891B34BB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B3F6-4393-41AB-9CFC-D237380F5D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3FE4-4D10-43DF-9CA5-173E891B34BB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B3F6-4393-41AB-9CFC-D237380F5D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3FE4-4D10-43DF-9CA5-173E891B34BB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B3F6-4393-41AB-9CFC-D237380F5D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3FE4-4D10-43DF-9CA5-173E891B34BB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B3F6-4393-41AB-9CFC-D237380F5D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3FE4-4D10-43DF-9CA5-173E891B34BB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B3F6-4393-41AB-9CFC-D237380F5D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3FE4-4D10-43DF-9CA5-173E891B34BB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B3F6-4393-41AB-9CFC-D237380F5D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23FE4-4D10-43DF-9CA5-173E891B34BB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FB3F6-4393-41AB-9CFC-D237380F5D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Лексика. Словообразование. Правописание.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Как определить лексическое значение слова.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572008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Автор презентации: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Грибанова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Ирина Эдуардовна, учитель русского языка и литературы МКОУ СОШ №3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с.Камбулат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Туркменского района Ставропольского края 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214282" y="3643314"/>
          <a:ext cx="2428892" cy="3036661"/>
        </p:xfrm>
        <a:graphic>
          <a:graphicData uri="http://schemas.openxmlformats.org/presentationml/2006/ole">
            <p:oleObj spid="_x0000_s20481" name="CorelDRAW" r:id="rId3" imgW="4164840" imgH="4035960" progId="CorelDRAW.Graphic.12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Цель: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</a:rPr>
              <a:t>познакомить </a:t>
            </a:r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учащихся с толковым словарем; дать понятие о лексическом значении слова; вырабатывать навык работы со словарем, прививать интерес к слову.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64291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Термины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332037"/>
            <a:ext cx="8229600" cy="4525963"/>
          </a:xfrm>
        </p:spPr>
        <p:txBody>
          <a:bodyPr/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Лексика или словарный состав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– это все слова, имеющиеся в языке.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Лексикология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– наука о словарном составе  языка. 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Лексикология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изучает значение слов, их синонимию, жизнь слова в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речи.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Лексическое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значение слова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– это то, что слово обозначает.</a:t>
            </a:r>
          </a:p>
          <a:p>
            <a:endParaRPr lang="ru-RU" dirty="0"/>
          </a:p>
        </p:txBody>
      </p:sp>
      <p:graphicFrame>
        <p:nvGraphicFramePr>
          <p:cNvPr id="8193" name="Object 1"/>
          <p:cNvGraphicFramePr>
            <a:graphicFrameLocks noChangeAspect="1"/>
          </p:cNvGraphicFramePr>
          <p:nvPr/>
        </p:nvGraphicFramePr>
        <p:xfrm>
          <a:off x="214282" y="214290"/>
          <a:ext cx="2286016" cy="1956420"/>
        </p:xfrm>
        <a:graphic>
          <a:graphicData uri="http://schemas.openxmlformats.org/presentationml/2006/ole">
            <p:oleObj spid="_x0000_s8193" name="CorelDRAW" r:id="rId3" imgW="2059229" imgH="1762049" progId="CorelDRAW.Graphic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По лексическому значению узнать слово и записать его: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Атмосферная влага, осаждающаяся при охлаждении мельчайшими водяными каплями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ru-RU" dirty="0" smtClean="0"/>
              <a:t>                                     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Ручная корзина из лубка или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прутьев.</a:t>
            </a:r>
            <a:r>
              <a:rPr lang="ru-RU" dirty="0" smtClean="0"/>
              <a:t>                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Потребность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пить, позыв к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питью.</a:t>
            </a:r>
            <a:r>
              <a:rPr lang="ru-RU" dirty="0" smtClean="0"/>
              <a:t> 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Садовый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кустарник с белым цветками, имеющими резкий пряно-душистый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запах.</a:t>
            </a:r>
            <a:r>
              <a:rPr lang="ru-RU" dirty="0" smtClean="0"/>
              <a:t> 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Насекомое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с жесткими надкрыльями. 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5357826"/>
            <a:ext cx="9937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9BBB59">
                    <a:lumMod val="50000"/>
                  </a:srgbClr>
                </a:solidFill>
              </a:rPr>
              <a:t>Роса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5357826"/>
            <a:ext cx="17432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9BBB59">
                    <a:lumMod val="50000"/>
                  </a:srgbClr>
                </a:solidFill>
              </a:rPr>
              <a:t>лукошко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6248" y="5357826"/>
            <a:ext cx="14268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9BBB59">
                    <a:lumMod val="50000"/>
                  </a:srgbClr>
                </a:solidFill>
              </a:rPr>
              <a:t>жажда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00760" y="5357826"/>
            <a:ext cx="16029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9BBB59">
                    <a:lumMod val="50000"/>
                  </a:srgbClr>
                </a:solidFill>
              </a:rPr>
              <a:t>жасмин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929586" y="5357826"/>
            <a:ext cx="885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9BBB59">
                    <a:lumMod val="50000"/>
                  </a:srgbClr>
                </a:solidFill>
              </a:rPr>
              <a:t>жук</a:t>
            </a:r>
            <a:endParaRPr lang="ru-RU" dirty="0"/>
          </a:p>
        </p:txBody>
      </p:sp>
      <p:pic>
        <p:nvPicPr>
          <p:cNvPr id="7169" name="Picture 1" descr="D:\А это всё моё!\Разное\Мои рисунки\картинки и иллюстрации\979815-0694e2b80f9f19a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19948" y="2143116"/>
            <a:ext cx="1724052" cy="1724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Списать загадки, отгадать их, вставить пропущенные буквы и знаки препинания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4757742" cy="254317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1. Отыскался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в чаще куст –</a:t>
            </a:r>
          </a:p>
          <a:p>
            <a:pPr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он раскидист зелен густ.</a:t>
            </a:r>
          </a:p>
          <a:p>
            <a:pPr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Собирай пл…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ды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для тех,</a:t>
            </a:r>
          </a:p>
          <a:p>
            <a:pPr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кто грызет л…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сной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…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14678" y="4143380"/>
            <a:ext cx="54292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2. Походил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в л…су </a:t>
            </a:r>
            <a:r>
              <a:rPr lang="ru-RU" sz="3200" b="1" dirty="0" err="1">
                <a:solidFill>
                  <a:schemeClr val="accent2">
                    <a:lumMod val="50000"/>
                  </a:schemeClr>
                </a:solidFill>
              </a:rPr>
              <a:t>немно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…ко</a:t>
            </a:r>
          </a:p>
          <a:p>
            <a:r>
              <a:rPr lang="ru-RU" sz="3200" b="1" dirty="0" err="1">
                <a:solidFill>
                  <a:schemeClr val="accent2">
                    <a:lumMod val="50000"/>
                  </a:schemeClr>
                </a:solidFill>
              </a:rPr>
              <a:t>погл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…дел в свое лукошко.</a:t>
            </a:r>
          </a:p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К шля…</a:t>
            </a:r>
            <a:r>
              <a:rPr lang="ru-RU" sz="3200" b="1" dirty="0" err="1">
                <a:solidFill>
                  <a:schemeClr val="accent2">
                    <a:lumMod val="50000"/>
                  </a:schemeClr>
                </a:solidFill>
              </a:rPr>
              <a:t>ке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 бронзовой прилип</a:t>
            </a:r>
          </a:p>
          <a:p>
            <a:r>
              <a:rPr lang="ru-RU" sz="3200" b="1" dirty="0" err="1">
                <a:solidFill>
                  <a:schemeClr val="accent2">
                    <a:lumMod val="50000"/>
                  </a:schemeClr>
                </a:solidFill>
              </a:rPr>
              <a:t>мурав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…</a:t>
            </a:r>
            <a:r>
              <a:rPr lang="ru-RU" sz="3200" b="1" dirty="0" err="1">
                <a:solidFill>
                  <a:schemeClr val="accent2">
                    <a:lumMod val="50000"/>
                  </a:schemeClr>
                </a:solidFill>
              </a:rPr>
              <a:t>ишка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.  Вкусен …? </a:t>
            </a:r>
          </a:p>
        </p:txBody>
      </p:sp>
      <p:pic>
        <p:nvPicPr>
          <p:cNvPr id="6147" name="Picture 3" descr="http://im2-tub-ru.yandex.net/i?id=199769094-48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14488"/>
            <a:ext cx="3228998" cy="2143140"/>
          </a:xfrm>
          <a:prstGeom prst="rect">
            <a:avLst/>
          </a:prstGeom>
          <a:noFill/>
        </p:spPr>
      </p:pic>
      <p:pic>
        <p:nvPicPr>
          <p:cNvPr id="6152" name="Picture 8" descr="C:\Users\колян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143380"/>
            <a:ext cx="2857520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Работа с толковым словарем.</a:t>
            </a:r>
            <a:b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Отыскать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и записать лексическое значение слов </a:t>
            </a:r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гриб, </a:t>
            </a: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</a:rPr>
              <a:t>орех.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Выписать </a:t>
            </a:r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грамматическое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 значение этих слов. </a:t>
            </a:r>
          </a:p>
          <a:p>
            <a:endParaRPr lang="ru-RU" dirty="0"/>
          </a:p>
        </p:txBody>
      </p:sp>
      <p:pic>
        <p:nvPicPr>
          <p:cNvPr id="5124" name="Picture 4" descr="D:\А это всё моё!\Разное\Мои рисунки\иииии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5" y="2500306"/>
            <a:ext cx="4000496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Определить лексическое и грамматическое значение слов </a:t>
            </a:r>
            <a:r>
              <a:rPr lang="ru-RU" sz="3200" b="1" i="1" dirty="0">
                <a:solidFill>
                  <a:schemeClr val="accent3">
                    <a:lumMod val="50000"/>
                  </a:schemeClr>
                </a:solidFill>
              </a:rPr>
              <a:t>засуха, разит, обида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Выпустишь словечко – не догонишь и на крылечке.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Доброе слово человеку – что дождь в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засуху.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Слово не стрела, а пуще стрелы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разит.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Малое слово большую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обиду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творит.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Не бросай слов на ветер.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Ветры горы разрушают – слово народы подымает.</a:t>
            </a:r>
          </a:p>
          <a:p>
            <a:endParaRPr lang="ru-RU" dirty="0"/>
          </a:p>
        </p:txBody>
      </p:sp>
      <p:pic>
        <p:nvPicPr>
          <p:cNvPr id="4097" name="Picture 1" descr="D:\А это всё моё!\Разное\Мои рисунки\картинки и иллюстрации\979852-c66f6c1c0212b28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3429000"/>
            <a:ext cx="1955482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Домашнее задание: П.32, упр.237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3" name="Picture 1" descr="D:\А это всё моё!\Разное\Мои рисунки\рисунки и анимашки\мультяшки\39206108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214554"/>
            <a:ext cx="4214842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D:\А это всё моё!\Разное\Мои рисунки\2494915-c2e8f2cdf1e56242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28604"/>
            <a:ext cx="6436929" cy="6176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294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CorelDRAW 12.0 Graphic</vt:lpstr>
      <vt:lpstr>Лексика. Словообразование. Правописание. Как определить лексическое значение слова. </vt:lpstr>
      <vt:lpstr>Цель: </vt:lpstr>
      <vt:lpstr>Термины</vt:lpstr>
      <vt:lpstr>По лексическому значению узнать слово и записать его: </vt:lpstr>
      <vt:lpstr>Списать загадки, отгадать их, вставить пропущенные буквы и знаки препинания</vt:lpstr>
      <vt:lpstr>Работа с толковым словарем. </vt:lpstr>
      <vt:lpstr>Определить лексическое и грамматическое значение слов засуха, разит, обида 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Лексика. Словообразование. Правописание. Как определить лексическое значение слова.</dc:title>
  <dc:creator>колян</dc:creator>
  <cp:lastModifiedBy>колян</cp:lastModifiedBy>
  <cp:revision>9</cp:revision>
  <dcterms:created xsi:type="dcterms:W3CDTF">2012-10-23T17:47:24Z</dcterms:created>
  <dcterms:modified xsi:type="dcterms:W3CDTF">2012-10-23T20:31:10Z</dcterms:modified>
</cp:coreProperties>
</file>